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  <p:sldMasterId id="2147483660" r:id="rId5"/>
    <p:sldMasterId id="2147483661" r:id="rId6"/>
    <p:sldMasterId id="2147483662" r:id="rId7"/>
    <p:sldMasterId id="2147483663" r:id="rId8"/>
    <p:sldMasterId id="2147483664" r:id="rId9"/>
    <p:sldMasterId id="2147483665" r:id="rId10"/>
  </p:sldMasterIdLst>
  <p:notesMasterIdLst>
    <p:notesMasterId r:id="rId11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</p:sldIdLst>
  <p:sldSz cy="6858000" cx="9144000"/>
  <p:notesSz cx="7086600" cy="9428150"/>
  <p:embeddedFontLst>
    <p:embeddedFont>
      <p:font typeface="Garamon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9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8" Type="http://schemas.openxmlformats.org/officeDocument/2006/relationships/font" Target="fonts/Garamond-bold.fntdata"/><Relationship Id="rId27" Type="http://schemas.openxmlformats.org/officeDocument/2006/relationships/font" Target="fonts/Garamond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Garamond-italic.fntdata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0" Type="http://schemas.openxmlformats.org/officeDocument/2006/relationships/font" Target="fonts/Garamond-boldItalic.fntdata"/><Relationship Id="rId11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9" Type="http://schemas.openxmlformats.org/officeDocument/2006/relationships/slide" Target="slides/slide8.xml"/><Relationship Id="rId18" Type="http://schemas.openxmlformats.org/officeDocument/2006/relationships/slide" Target="slides/slide7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0225" cy="47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14787" y="0"/>
            <a:ext cx="3070225" cy="47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55087"/>
            <a:ext cx="3070225" cy="471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14787" y="8955087"/>
            <a:ext cx="3070225" cy="471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6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0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1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3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4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/>
          <p:nvPr>
            <p:ph idx="1" type="body"/>
          </p:nvPr>
        </p:nvSpPr>
        <p:spPr>
          <a:xfrm>
            <a:off x="708025" y="4478337"/>
            <a:ext cx="5670550" cy="424338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5:notes"/>
          <p:cNvSpPr/>
          <p:nvPr>
            <p:ph idx="2" type="sldImg"/>
          </p:nvPr>
        </p:nvSpPr>
        <p:spPr>
          <a:xfrm>
            <a:off x="1185862" y="706437"/>
            <a:ext cx="4714875" cy="35369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 rot="5400000">
            <a:off x="2582863" y="85724"/>
            <a:ext cx="4022725" cy="75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82296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82296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3" type="body"/>
          </p:nvPr>
        </p:nvSpPr>
        <p:spPr>
          <a:xfrm>
            <a:off x="466344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5"/>
          <p:cNvSpPr txBox="1"/>
          <p:nvPr>
            <p:ph idx="4" type="body"/>
          </p:nvPr>
        </p:nvSpPr>
        <p:spPr>
          <a:xfrm>
            <a:off x="466344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822960" y="1845734"/>
            <a:ext cx="37033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4663440" y="1845736"/>
            <a:ext cx="3703320" cy="4023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0">
                <a:solidFill>
                  <a:srgbClr val="262626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" type="subTitle"/>
          </p:nvPr>
        </p:nvSpPr>
        <p:spPr>
          <a:xfrm>
            <a:off x="825038" y="4455621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3" name="Google Shape;63;p8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8000">
                <a:solidFill>
                  <a:srgbClr val="262626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822960" y="4453128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showMasterSp="0" type="blank">
  <p:cSld name="BLANK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3600">
                <a:solidFill>
                  <a:srgbClr val="FFFFFF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" type="body"/>
          </p:nvPr>
        </p:nvSpPr>
        <p:spPr>
          <a:xfrm>
            <a:off x="3460237" y="731520"/>
            <a:ext cx="5009393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2" type="body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5" name="Google Shape;105;p14"/>
          <p:cNvSpPr txBox="1"/>
          <p:nvPr>
            <p:ph idx="10" type="dt"/>
          </p:nvPr>
        </p:nvSpPr>
        <p:spPr>
          <a:xfrm>
            <a:off x="349250" y="6459537"/>
            <a:ext cx="19637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1" type="ftr"/>
          </p:nvPr>
        </p:nvSpPr>
        <p:spPr>
          <a:xfrm>
            <a:off x="3600450" y="6459537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4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3600">
                <a:solidFill>
                  <a:srgbClr val="FFFFFF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6"/>
          <p:cNvSpPr/>
          <p:nvPr>
            <p:ph idx="2" type="pic"/>
          </p:nvPr>
        </p:nvSpPr>
        <p:spPr>
          <a:xfrm>
            <a:off x="12" y="0"/>
            <a:ext cx="9143989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200" spcFirstLastPara="1" rIns="0" wrap="square" tIns="4572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b="0" i="0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16"/>
          <p:cNvSpPr txBox="1"/>
          <p:nvPr>
            <p:ph idx="1" type="body"/>
          </p:nvPr>
        </p:nvSpPr>
        <p:spPr>
          <a:xfrm>
            <a:off x="822959" y="5907024"/>
            <a:ext cx="75895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0" name="Google Shape;120;p16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6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6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showMasterSp="0" type="vertTitleAndTx">
  <p:cSld name="VERTICAL_TITLE_AND_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>
            <p:ph type="title"/>
          </p:nvPr>
        </p:nvSpPr>
        <p:spPr>
          <a:xfrm rot="5400000">
            <a:off x="4650802" y="2307652"/>
            <a:ext cx="5757421" cy="19716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8"/>
          <p:cNvSpPr txBox="1"/>
          <p:nvPr>
            <p:ph idx="1" type="body"/>
          </p:nvPr>
        </p:nvSpPr>
        <p:spPr>
          <a:xfrm rot="5400000">
            <a:off x="650302" y="393126"/>
            <a:ext cx="5757420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4" name="Google Shape;134;p18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8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8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6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7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1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4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1"/>
          <p:cNvCxnSpPr/>
          <p:nvPr/>
        </p:nvCxnSpPr>
        <p:spPr>
          <a:xfrm>
            <a:off x="895350" y="1738312"/>
            <a:ext cx="7475537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3" name="Google Shape;53;p7"/>
          <p:cNvSpPr/>
          <p:nvPr/>
        </p:nvSpPr>
        <p:spPr>
          <a:xfrm>
            <a:off x="0" y="6334125"/>
            <a:ext cx="9142412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54" name="Google Shape;54;p7"/>
          <p:cNvCxnSpPr/>
          <p:nvPr/>
        </p:nvCxnSpPr>
        <p:spPr>
          <a:xfrm>
            <a:off x="906462" y="4343400"/>
            <a:ext cx="7405687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5" name="Google Shape;55;p7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8" name="Google Shape;58;p7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8" name="Google Shape;68;p9"/>
          <p:cNvSpPr/>
          <p:nvPr/>
        </p:nvSpPr>
        <p:spPr>
          <a:xfrm>
            <a:off x="0" y="6334125"/>
            <a:ext cx="9142412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69" name="Google Shape;69;p9"/>
          <p:cNvCxnSpPr/>
          <p:nvPr/>
        </p:nvCxnSpPr>
        <p:spPr>
          <a:xfrm>
            <a:off x="906462" y="4343400"/>
            <a:ext cx="7405687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70" name="Google Shape;70;p9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9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73" name="Google Shape;73;p9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74" name="Google Shape;74;p9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3" name="Google Shape;83;p11"/>
          <p:cNvSpPr/>
          <p:nvPr/>
        </p:nvSpPr>
        <p:spPr>
          <a:xfrm>
            <a:off x="0" y="6334125"/>
            <a:ext cx="9142412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4" name="Google Shape;84;p11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1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7" name="Google Shape;87;p11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8" name="Google Shape;88;p11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3030537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6" name="Google Shape;96;p13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13"/>
          <p:cNvSpPr txBox="1"/>
          <p:nvPr>
            <p:ph idx="10" type="dt"/>
          </p:nvPr>
        </p:nvSpPr>
        <p:spPr>
          <a:xfrm>
            <a:off x="349250" y="6459537"/>
            <a:ext cx="19637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9" name="Google Shape;99;p13"/>
          <p:cNvSpPr txBox="1"/>
          <p:nvPr>
            <p:ph idx="11" type="ftr"/>
          </p:nvPr>
        </p:nvSpPr>
        <p:spPr>
          <a:xfrm>
            <a:off x="3600450" y="6459537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Garamond"/>
              <a:buNone/>
              <a:defRPr b="0" i="0" sz="1000" u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0" y="4953000"/>
            <a:ext cx="914241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0" name="Google Shape;110;p15"/>
          <p:cNvSpPr/>
          <p:nvPr/>
        </p:nvSpPr>
        <p:spPr>
          <a:xfrm>
            <a:off x="0" y="4914900"/>
            <a:ext cx="9142412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1" name="Google Shape;111;p15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15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15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14" name="Google Shape;114;p15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15" name="Google Shape;115;p15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0" y="6334125"/>
            <a:ext cx="9142412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6" name="Google Shape;126;p17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17"/>
          <p:cNvSpPr txBox="1"/>
          <p:nvPr>
            <p:ph idx="10" type="dt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29" name="Google Shape;129;p17"/>
          <p:cNvSpPr txBox="1"/>
          <p:nvPr>
            <p:ph idx="11" type="ftr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0" name="Google Shape;130;p17"/>
          <p:cNvSpPr txBox="1"/>
          <p:nvPr>
            <p:ph idx="12" type="sldNum"/>
          </p:nvPr>
        </p:nvSpPr>
        <p:spPr>
          <a:xfrm>
            <a:off x="7424737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aramond"/>
              <a:buNone/>
              <a:defRPr b="0" i="0" sz="10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mailto:tedlewis76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type="title"/>
          </p:nvPr>
        </p:nvSpPr>
        <p:spPr>
          <a:xfrm>
            <a:off x="822325" y="287337"/>
            <a:ext cx="7543800" cy="21510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E4221"/>
              </a:buClr>
              <a:buSzPts val="6600"/>
              <a:buFont typeface="Calibri"/>
              <a:buNone/>
            </a:pPr>
            <a:r>
              <a:rPr b="0" i="0" lang="en-US" sz="6600" u="none">
                <a:solidFill>
                  <a:srgbClr val="8E4221"/>
                </a:solidFill>
                <a:latin typeface="Calibri"/>
                <a:ea typeface="Calibri"/>
                <a:cs typeface="Calibri"/>
                <a:sym typeface="Calibri"/>
              </a:rPr>
              <a:t>Restorative Church</a:t>
            </a:r>
            <a:br>
              <a:rPr b="0" i="0" lang="en-US" sz="4300" u="none">
                <a:solidFill>
                  <a:srgbClr val="6D6834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42" name="Google Shape;142;p19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40749B"/>
                </a:solidFill>
                <a:latin typeface="Calibri"/>
                <a:ea typeface="Calibri"/>
                <a:cs typeface="Calibri"/>
                <a:sym typeface="Calibri"/>
              </a:rPr>
              <a:t>A Post-NACRJ Conference Gathering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t/>
            </a:r>
            <a:endParaRPr b="1" i="0" sz="2800" u="none" cap="none" strike="noStrike">
              <a:solidFill>
                <a:srgbClr val="4074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June 2019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Ted Lewis</a:t>
            </a:r>
            <a:endParaRPr/>
          </a:p>
          <a:p>
            <a:pPr indent="0" lvl="0" marL="90488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t/>
            </a:r>
            <a:endParaRPr b="1" i="0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 Exploring the Intersections</a:t>
            </a:r>
            <a:endParaRPr/>
          </a:p>
        </p:txBody>
      </p:sp>
      <p:pic>
        <p:nvPicPr>
          <p:cNvPr id="148" name="Google Shape;148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325" y="1841500"/>
            <a:ext cx="7540625" cy="402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 Exploring the Intersections</a:t>
            </a:r>
            <a:b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4000" u="none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rPr>
              <a:t>(webinar last October 2016)</a:t>
            </a:r>
            <a:endParaRPr/>
          </a:p>
        </p:txBody>
      </p:sp>
      <p:pic>
        <p:nvPicPr>
          <p:cNvPr id="154" name="Google Shape;154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325" y="1841500"/>
            <a:ext cx="7540625" cy="402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Exploring the Intersections</a:t>
            </a:r>
            <a:endParaRPr/>
          </a:p>
        </p:txBody>
      </p:sp>
      <p:sp>
        <p:nvSpPr>
          <p:cNvPr id="160" name="Google Shape;160;p22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3" marL="5651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3" marL="5651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	1. What can theologians gain from RJ</a:t>
            </a:r>
            <a:endParaRPr/>
          </a:p>
          <a:p>
            <a:pPr indent="0" lvl="3" marL="5651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        practitioners?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 	2. What can RJ movement leaders gain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               from restorative theologians?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 	3. What can church leaders gain from RJ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	     practitioners or restorative theologians?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Restorative Church Practices</a:t>
            </a:r>
            <a:endParaRPr/>
          </a:p>
        </p:txBody>
      </p:sp>
      <p:pic>
        <p:nvPicPr>
          <p:cNvPr id="166" name="Google Shape;166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138" y="1736725"/>
            <a:ext cx="7540500" cy="40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Restorative Church Practices</a:t>
            </a:r>
            <a:endParaRPr/>
          </a:p>
        </p:txBody>
      </p:sp>
      <p:pic>
        <p:nvPicPr>
          <p:cNvPr id="172" name="Google Shape;172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325" y="1847850"/>
            <a:ext cx="7540625" cy="402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4"/>
          <p:cNvSpPr/>
          <p:nvPr/>
        </p:nvSpPr>
        <p:spPr>
          <a:xfrm>
            <a:off x="3962400" y="2362200"/>
            <a:ext cx="1295400" cy="3352800"/>
          </a:xfrm>
          <a:prstGeom prst="rect">
            <a:avLst/>
          </a:prstGeom>
          <a:gradFill>
            <a:gsLst>
              <a:gs pos="0">
                <a:srgbClr val="F07B00"/>
              </a:gs>
              <a:gs pos="34000">
                <a:srgbClr val="EE7B00"/>
              </a:gs>
              <a:gs pos="70000">
                <a:srgbClr val="F77E00"/>
              </a:gs>
              <a:gs pos="100000">
                <a:srgbClr val="EE8307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br" dir="2700000" dist="2540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Inter-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Tribal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Restorative Theology</a:t>
            </a:r>
            <a:endParaRPr/>
          </a:p>
        </p:txBody>
      </p:sp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203200" lvl="0" marL="9048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1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Connection points to Restorative Justice: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Biblical meta-narrative of restoration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OT Hebrew terms (righteousness, peace,…)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Atonement theory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Repentance and forgiveness dynamics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Eschatological (future-leaning) dimension </a:t>
            </a:r>
            <a:endParaRPr/>
          </a:p>
          <a:p>
            <a:pPr indent="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0488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Restorative Theology</a:t>
            </a:r>
            <a:endParaRPr/>
          </a:p>
        </p:txBody>
      </p:sp>
      <p:sp>
        <p:nvSpPr>
          <p:cNvPr id="185" name="Google Shape;185;p26"/>
          <p:cNvSpPr txBox="1"/>
          <p:nvPr>
            <p:ph idx="1" type="body"/>
          </p:nvPr>
        </p:nvSpPr>
        <p:spPr>
          <a:xfrm>
            <a:off x="819150" y="1828800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27000" lvl="0" marL="9048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Other biblical touch-points: 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Power and centrality of story-telling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Dialogue as sacred conversation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Sensitivity to the plight of victims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Humanity and dignity of offenders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▪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Paradox of vulnerability leading to life</a:t>
            </a:r>
            <a:endParaRPr/>
          </a:p>
          <a:p>
            <a:pPr indent="0" lvl="0" marL="90488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</a:pPr>
            <a:r>
              <a:t/>
            </a:r>
            <a:endParaRPr b="0" i="0" sz="32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Restorative Theology</a:t>
            </a:r>
            <a:endParaRPr/>
          </a:p>
        </p:txBody>
      </p:sp>
      <p:sp>
        <p:nvSpPr>
          <p:cNvPr id="191" name="Google Shape;191;p27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90487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“God’s justice is a saving, healing, </a:t>
            </a:r>
            <a:r>
              <a:rPr b="0" i="1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restorative justice</a:t>
            </a: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, because the God to whom justice belongs is the Creator God who has yet to complete his original plan for creation…” </a:t>
            </a:r>
            <a:endParaRPr/>
          </a:p>
          <a:p>
            <a:pPr indent="-152400" lvl="0" marL="90487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-- N. T. Wright, </a:t>
            </a:r>
            <a:r>
              <a:rPr b="0" i="1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Evil and the Justice of God, </a:t>
            </a: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2013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b="0" i="0" lang="en-US" sz="4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Integrity of Means and End</a:t>
            </a:r>
            <a:endParaRPr/>
          </a:p>
        </p:txBody>
      </p:sp>
      <p:sp>
        <p:nvSpPr>
          <p:cNvPr id="197" name="Google Shape;197;p28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0488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8"/>
          <p:cNvSpPr txBox="1"/>
          <p:nvPr/>
        </p:nvSpPr>
        <p:spPr>
          <a:xfrm>
            <a:off x="1371600" y="2438400"/>
            <a:ext cx="6705600" cy="3124200"/>
          </a:xfrm>
          <a:prstGeom prst="rect">
            <a:avLst/>
          </a:prstGeom>
          <a:solidFill>
            <a:schemeClr val="accent1"/>
          </a:solidFill>
          <a:ln cap="flat" cmpd="sng" w="15875">
            <a:solidFill>
              <a:srgbClr val="A75F0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“And the harvest of righteousness (dikaiosunes; justice) is sown in peace by those who make peace.” 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James 3:18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Restorative History</a:t>
            </a:r>
            <a:endParaRPr/>
          </a:p>
        </p:txBody>
      </p:sp>
      <p:sp>
        <p:nvSpPr>
          <p:cNvPr id="204" name="Google Shape;204;p29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1975 to 1985 -- church-based VORPs grow movement</a:t>
            </a:r>
            <a:endParaRPr/>
          </a:p>
          <a:p>
            <a:pPr indent="-1524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1985 to 1995 -- RJ broadens out; indigenous resonance</a:t>
            </a:r>
            <a:endParaRPr/>
          </a:p>
          <a:p>
            <a:pPr indent="-1524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1995 to 2005 -- RJ and theological resonance begins</a:t>
            </a:r>
            <a:endParaRPr/>
          </a:p>
          <a:p>
            <a:pPr indent="-1524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2005 to 2015 -- church practices associated with RJ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Restorative History</a:t>
            </a:r>
            <a:endParaRPr/>
          </a:p>
        </p:txBody>
      </p:sp>
      <p:sp>
        <p:nvSpPr>
          <p:cNvPr id="210" name="Google Shape;210;p30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1975 to 1985 -- church-based VORPs grow movement</a:t>
            </a:r>
            <a:endParaRPr/>
          </a:p>
          <a:p>
            <a:pPr indent="-1524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1985 to 1995 -- RJ broadens out; indigenous resonance</a:t>
            </a:r>
            <a:endParaRPr/>
          </a:p>
          <a:p>
            <a:pPr indent="-1524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1995 to 2005 -- RJ and theological resonance begins</a:t>
            </a:r>
            <a:endParaRPr/>
          </a:p>
          <a:p>
            <a:pPr indent="-1524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2005 to 2015 -- church practices associated with RJ</a:t>
            </a:r>
            <a:endParaRPr/>
          </a:p>
          <a:p>
            <a:pPr indent="-90487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US" sz="2400" u="none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rPr>
              <a:t>Question: </a:t>
            </a:r>
            <a:r>
              <a:rPr b="1" i="0" lang="en-US" sz="2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If the foundations of restorative justice owes much to the church practices of a Christian peace-church tradition, why are most churches today not tuned into making restorative practices a key part of church life?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Restorative Church Practices</a:t>
            </a:r>
            <a:endParaRPr/>
          </a:p>
        </p:txBody>
      </p:sp>
      <p:pic>
        <p:nvPicPr>
          <p:cNvPr id="216" name="Google Shape;216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562" y="1743075"/>
            <a:ext cx="7558087" cy="4322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/>
          <p:nvPr>
            <p:ph type="title"/>
          </p:nvPr>
        </p:nvSpPr>
        <p:spPr>
          <a:xfrm>
            <a:off x="822325" y="287337"/>
            <a:ext cx="7543800" cy="1449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Our Workshop Outline</a:t>
            </a:r>
            <a:endParaRPr/>
          </a:p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822325" y="1846262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9048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1. Biblical / Theological Ties to Restorative Justice – </a:t>
            </a:r>
            <a:r>
              <a:rPr b="0" i="0" lang="en-US" sz="32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Chris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2. Ecclesial Foundations to the Start of Restorative Justice – </a:t>
            </a:r>
            <a:r>
              <a:rPr b="0" i="0" lang="en-US" sz="3200" u="none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rPr>
              <a:t>Tom</a:t>
            </a:r>
            <a:endParaRPr/>
          </a:p>
          <a:p>
            <a:pPr indent="-203200" lvl="0" marL="90487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3. Mapping Out Restorative Practices for Church Groups – </a:t>
            </a:r>
            <a:r>
              <a:rPr b="0" i="0" lang="en-US" sz="3200" u="none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rPr>
              <a:t>Ted</a:t>
            </a: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822325" y="1752600"/>
            <a:ext cx="75438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0487" lvl="0" marL="9048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To learn more about the</a:t>
            </a:r>
            <a:endParaRPr/>
          </a:p>
          <a:p>
            <a:pPr indent="-203200" lvl="0" marL="90487" marR="0" rtl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200" u="none">
                <a:solidFill>
                  <a:srgbClr val="AB620E"/>
                </a:solidFill>
                <a:latin typeface="Calibri"/>
                <a:ea typeface="Calibri"/>
                <a:cs typeface="Calibri"/>
                <a:sym typeface="Calibri"/>
              </a:rPr>
              <a:t>Restorative Church project</a:t>
            </a:r>
            <a:endParaRPr/>
          </a:p>
          <a:p>
            <a:pPr indent="-203200" lvl="0" marL="90487" marR="0" rtl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rPr>
              <a:t>restorativechurch.org</a:t>
            </a:r>
            <a:endParaRPr/>
          </a:p>
          <a:p>
            <a:pPr indent="-203200" lvl="0" marL="90487" marR="0" rtl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Ted Lewis</a:t>
            </a:r>
            <a:endParaRPr/>
          </a:p>
          <a:p>
            <a:pPr indent="-203200" lvl="0" marL="90487" marR="0" rtl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tedlewis76@gmail.com</a:t>
            </a:r>
            <a:endParaRPr/>
          </a:p>
          <a:p>
            <a:pPr indent="-203200" lvl="0" marL="90487" marR="0" rtl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715-205-5945</a:t>
            </a:r>
            <a:endParaRPr/>
          </a:p>
        </p:txBody>
      </p:sp>
      <p:sp>
        <p:nvSpPr>
          <p:cNvPr id="228" name="Google Shape;228;p33"/>
          <p:cNvSpPr txBox="1"/>
          <p:nvPr>
            <p:ph type="title"/>
          </p:nvPr>
        </p:nvSpPr>
        <p:spPr>
          <a:xfrm>
            <a:off x="822325" y="287337"/>
            <a:ext cx="7543800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4_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5_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2_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3_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6_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